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2192000" cy="6858000"/>
  <p:notesSz cx="6669088" cy="9926638"/>
  <p:embeddedFontLst>
    <p:embeddedFont>
      <p:font typeface="Helvetica Neue Light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imRWQSJUktKvlZeYwsIiZ3LD7w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2889938" cy="498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777607" y="1"/>
            <a:ext cx="2889938" cy="498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57188" y="1241425"/>
            <a:ext cx="59547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66909" y="4777194"/>
            <a:ext cx="533527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28584"/>
            <a:ext cx="2889938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777607" y="9428584"/>
            <a:ext cx="2889938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1:notes"/>
          <p:cNvSpPr txBox="1">
            <a:spLocks noGrp="1"/>
          </p:cNvSpPr>
          <p:nvPr>
            <p:ph type="body" idx="1"/>
          </p:nvPr>
        </p:nvSpPr>
        <p:spPr>
          <a:xfrm>
            <a:off x="666909" y="4777194"/>
            <a:ext cx="533527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:notes"/>
          <p:cNvSpPr txBox="1">
            <a:spLocks noGrp="1"/>
          </p:cNvSpPr>
          <p:nvPr>
            <p:ph type="sldNum" idx="12"/>
          </p:nvPr>
        </p:nvSpPr>
        <p:spPr>
          <a:xfrm>
            <a:off x="3777607" y="9428584"/>
            <a:ext cx="2889938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c57cbf67b2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00" cy="334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c57cbf67b2_2_95:notes"/>
          <p:cNvSpPr txBox="1">
            <a:spLocks noGrp="1"/>
          </p:cNvSpPr>
          <p:nvPr>
            <p:ph type="body" idx="1"/>
          </p:nvPr>
        </p:nvSpPr>
        <p:spPr>
          <a:xfrm>
            <a:off x="666909" y="4777194"/>
            <a:ext cx="5335200" cy="390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2c57cbf67b2_2_95:notes"/>
          <p:cNvSpPr txBox="1">
            <a:spLocks noGrp="1"/>
          </p:cNvSpPr>
          <p:nvPr>
            <p:ph type="sldNum" idx="12"/>
          </p:nvPr>
        </p:nvSpPr>
        <p:spPr>
          <a:xfrm>
            <a:off x="3777607" y="9428584"/>
            <a:ext cx="2889900" cy="498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c57cbf67b2_2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00" cy="334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c57cbf67b2_2_125:notes"/>
          <p:cNvSpPr txBox="1">
            <a:spLocks noGrp="1"/>
          </p:cNvSpPr>
          <p:nvPr>
            <p:ph type="body" idx="1"/>
          </p:nvPr>
        </p:nvSpPr>
        <p:spPr>
          <a:xfrm>
            <a:off x="666909" y="4777194"/>
            <a:ext cx="5335200" cy="390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2c57cbf67b2_2_125:notes"/>
          <p:cNvSpPr txBox="1">
            <a:spLocks noGrp="1"/>
          </p:cNvSpPr>
          <p:nvPr>
            <p:ph type="sldNum" idx="12"/>
          </p:nvPr>
        </p:nvSpPr>
        <p:spPr>
          <a:xfrm>
            <a:off x="3777607" y="9428584"/>
            <a:ext cx="2889900" cy="498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c57cbf67b2_2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00" cy="334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c57cbf67b2_2_110:notes"/>
          <p:cNvSpPr txBox="1">
            <a:spLocks noGrp="1"/>
          </p:cNvSpPr>
          <p:nvPr>
            <p:ph type="body" idx="1"/>
          </p:nvPr>
        </p:nvSpPr>
        <p:spPr>
          <a:xfrm>
            <a:off x="666909" y="4777194"/>
            <a:ext cx="5335200" cy="390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2c57cbf67b2_2_110:notes"/>
          <p:cNvSpPr txBox="1">
            <a:spLocks noGrp="1"/>
          </p:cNvSpPr>
          <p:nvPr>
            <p:ph type="sldNum" idx="12"/>
          </p:nvPr>
        </p:nvSpPr>
        <p:spPr>
          <a:xfrm>
            <a:off x="3777607" y="9428584"/>
            <a:ext cx="2889900" cy="498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c5a7b5ea7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00" cy="334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c5a7b5ea75_1_0:notes"/>
          <p:cNvSpPr txBox="1">
            <a:spLocks noGrp="1"/>
          </p:cNvSpPr>
          <p:nvPr>
            <p:ph type="body" idx="1"/>
          </p:nvPr>
        </p:nvSpPr>
        <p:spPr>
          <a:xfrm>
            <a:off x="666909" y="4777194"/>
            <a:ext cx="5335200" cy="390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2c5a7b5ea75_1_0:notes"/>
          <p:cNvSpPr txBox="1">
            <a:spLocks noGrp="1"/>
          </p:cNvSpPr>
          <p:nvPr>
            <p:ph type="sldNum" idx="12"/>
          </p:nvPr>
        </p:nvSpPr>
        <p:spPr>
          <a:xfrm>
            <a:off x="3777607" y="9428584"/>
            <a:ext cx="2889900" cy="498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c5a7b5ea75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00" cy="334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c5a7b5ea75_1_24:notes"/>
          <p:cNvSpPr txBox="1">
            <a:spLocks noGrp="1"/>
          </p:cNvSpPr>
          <p:nvPr>
            <p:ph type="body" idx="1"/>
          </p:nvPr>
        </p:nvSpPr>
        <p:spPr>
          <a:xfrm>
            <a:off x="666909" y="4777194"/>
            <a:ext cx="5335200" cy="390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2c5a7b5ea75_1_24:notes"/>
          <p:cNvSpPr txBox="1">
            <a:spLocks noGrp="1"/>
          </p:cNvSpPr>
          <p:nvPr>
            <p:ph type="sldNum" idx="12"/>
          </p:nvPr>
        </p:nvSpPr>
        <p:spPr>
          <a:xfrm>
            <a:off x="3777607" y="9428584"/>
            <a:ext cx="2889900" cy="498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c5a7b5ea75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00" cy="334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c5a7b5ea75_1_47:notes"/>
          <p:cNvSpPr txBox="1">
            <a:spLocks noGrp="1"/>
          </p:cNvSpPr>
          <p:nvPr>
            <p:ph type="body" idx="1"/>
          </p:nvPr>
        </p:nvSpPr>
        <p:spPr>
          <a:xfrm>
            <a:off x="666909" y="4777194"/>
            <a:ext cx="5335200" cy="390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2c5a7b5ea75_1_47:notes"/>
          <p:cNvSpPr txBox="1">
            <a:spLocks noGrp="1"/>
          </p:cNvSpPr>
          <p:nvPr>
            <p:ph type="sldNum" idx="12"/>
          </p:nvPr>
        </p:nvSpPr>
        <p:spPr>
          <a:xfrm>
            <a:off x="3777607" y="9428584"/>
            <a:ext cx="2889900" cy="498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c5a7b5ea75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00" cy="334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c5a7b5ea75_1_63:notes"/>
          <p:cNvSpPr txBox="1">
            <a:spLocks noGrp="1"/>
          </p:cNvSpPr>
          <p:nvPr>
            <p:ph type="body" idx="1"/>
          </p:nvPr>
        </p:nvSpPr>
        <p:spPr>
          <a:xfrm>
            <a:off x="666909" y="4777194"/>
            <a:ext cx="5335200" cy="390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g2c5a7b5ea75_1_63:notes"/>
          <p:cNvSpPr txBox="1">
            <a:spLocks noGrp="1"/>
          </p:cNvSpPr>
          <p:nvPr>
            <p:ph type="sldNum" idx="12"/>
          </p:nvPr>
        </p:nvSpPr>
        <p:spPr>
          <a:xfrm>
            <a:off x="3777607" y="9428584"/>
            <a:ext cx="2889900" cy="498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c5d1eabb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00" cy="334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c5d1eabbee_0_0:notes"/>
          <p:cNvSpPr txBox="1">
            <a:spLocks noGrp="1"/>
          </p:cNvSpPr>
          <p:nvPr>
            <p:ph type="body" idx="1"/>
          </p:nvPr>
        </p:nvSpPr>
        <p:spPr>
          <a:xfrm>
            <a:off x="666909" y="4777194"/>
            <a:ext cx="5335200" cy="390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g2c5d1eabbee_0_0:notes"/>
          <p:cNvSpPr txBox="1">
            <a:spLocks noGrp="1"/>
          </p:cNvSpPr>
          <p:nvPr>
            <p:ph type="sldNum" idx="12"/>
          </p:nvPr>
        </p:nvSpPr>
        <p:spPr>
          <a:xfrm>
            <a:off x="3777607" y="9428584"/>
            <a:ext cx="2889900" cy="498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c5d1eabbee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00" cy="334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c5d1eabbee_0_19:notes"/>
          <p:cNvSpPr txBox="1">
            <a:spLocks noGrp="1"/>
          </p:cNvSpPr>
          <p:nvPr>
            <p:ph type="body" idx="1"/>
          </p:nvPr>
        </p:nvSpPr>
        <p:spPr>
          <a:xfrm>
            <a:off x="666909" y="4777194"/>
            <a:ext cx="5335200" cy="390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g2c5d1eabbee_0_19:notes"/>
          <p:cNvSpPr txBox="1">
            <a:spLocks noGrp="1"/>
          </p:cNvSpPr>
          <p:nvPr>
            <p:ph type="sldNum" idx="12"/>
          </p:nvPr>
        </p:nvSpPr>
        <p:spPr>
          <a:xfrm>
            <a:off x="3777607" y="9428584"/>
            <a:ext cx="2889900" cy="498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c5daacc92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00" cy="334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c5daacc92e_0_1:notes"/>
          <p:cNvSpPr txBox="1">
            <a:spLocks noGrp="1"/>
          </p:cNvSpPr>
          <p:nvPr>
            <p:ph type="body" idx="1"/>
          </p:nvPr>
        </p:nvSpPr>
        <p:spPr>
          <a:xfrm>
            <a:off x="666909" y="4777194"/>
            <a:ext cx="5335200" cy="390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g2c5daacc92e_0_1:notes"/>
          <p:cNvSpPr txBox="1">
            <a:spLocks noGrp="1"/>
          </p:cNvSpPr>
          <p:nvPr>
            <p:ph type="sldNum" idx="12"/>
          </p:nvPr>
        </p:nvSpPr>
        <p:spPr>
          <a:xfrm>
            <a:off x="3777607" y="9428584"/>
            <a:ext cx="2889900" cy="498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57cbf67b2_1_103:notes"/>
          <p:cNvSpPr txBox="1">
            <a:spLocks noGrp="1"/>
          </p:cNvSpPr>
          <p:nvPr>
            <p:ph type="body" idx="1"/>
          </p:nvPr>
        </p:nvSpPr>
        <p:spPr>
          <a:xfrm>
            <a:off x="666909" y="4777194"/>
            <a:ext cx="5335200" cy="390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2c57cbf67b2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00" cy="334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c5daacc92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00" cy="334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c5daacc92e_0_13:notes"/>
          <p:cNvSpPr txBox="1">
            <a:spLocks noGrp="1"/>
          </p:cNvSpPr>
          <p:nvPr>
            <p:ph type="body" idx="1"/>
          </p:nvPr>
        </p:nvSpPr>
        <p:spPr>
          <a:xfrm>
            <a:off x="666909" y="4777194"/>
            <a:ext cx="5335200" cy="390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g2c5daacc92e_0_13:notes"/>
          <p:cNvSpPr txBox="1">
            <a:spLocks noGrp="1"/>
          </p:cNvSpPr>
          <p:nvPr>
            <p:ph type="sldNum" idx="12"/>
          </p:nvPr>
        </p:nvSpPr>
        <p:spPr>
          <a:xfrm>
            <a:off x="3777607" y="9428584"/>
            <a:ext cx="2889900" cy="498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2:notes"/>
          <p:cNvSpPr txBox="1">
            <a:spLocks noGrp="1"/>
          </p:cNvSpPr>
          <p:nvPr>
            <p:ph type="body" idx="1"/>
          </p:nvPr>
        </p:nvSpPr>
        <p:spPr>
          <a:xfrm>
            <a:off x="666909" y="4777194"/>
            <a:ext cx="533527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:notes"/>
          <p:cNvSpPr txBox="1">
            <a:spLocks noGrp="1"/>
          </p:cNvSpPr>
          <p:nvPr>
            <p:ph type="sldNum" idx="12"/>
          </p:nvPr>
        </p:nvSpPr>
        <p:spPr>
          <a:xfrm>
            <a:off x="3777607" y="9428584"/>
            <a:ext cx="2889938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3:notes"/>
          <p:cNvSpPr txBox="1">
            <a:spLocks noGrp="1"/>
          </p:cNvSpPr>
          <p:nvPr>
            <p:ph type="body" idx="1"/>
          </p:nvPr>
        </p:nvSpPr>
        <p:spPr>
          <a:xfrm>
            <a:off x="666909" y="4777194"/>
            <a:ext cx="533527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3:notes"/>
          <p:cNvSpPr txBox="1">
            <a:spLocks noGrp="1"/>
          </p:cNvSpPr>
          <p:nvPr>
            <p:ph type="sldNum" idx="12"/>
          </p:nvPr>
        </p:nvSpPr>
        <p:spPr>
          <a:xfrm>
            <a:off x="3777607" y="9428584"/>
            <a:ext cx="2889938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4:notes"/>
          <p:cNvSpPr txBox="1">
            <a:spLocks noGrp="1"/>
          </p:cNvSpPr>
          <p:nvPr>
            <p:ph type="body" idx="1"/>
          </p:nvPr>
        </p:nvSpPr>
        <p:spPr>
          <a:xfrm>
            <a:off x="666909" y="4777194"/>
            <a:ext cx="533527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4:notes"/>
          <p:cNvSpPr txBox="1">
            <a:spLocks noGrp="1"/>
          </p:cNvSpPr>
          <p:nvPr>
            <p:ph type="sldNum" idx="12"/>
          </p:nvPr>
        </p:nvSpPr>
        <p:spPr>
          <a:xfrm>
            <a:off x="3777607" y="9428584"/>
            <a:ext cx="2889938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c57cbf67b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00" cy="334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g2c57cbf67b2_2_0:notes"/>
          <p:cNvSpPr txBox="1">
            <a:spLocks noGrp="1"/>
          </p:cNvSpPr>
          <p:nvPr>
            <p:ph type="body" idx="1"/>
          </p:nvPr>
        </p:nvSpPr>
        <p:spPr>
          <a:xfrm>
            <a:off x="666909" y="4777194"/>
            <a:ext cx="5335200" cy="39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2c57cbf67b2_2_0:notes"/>
          <p:cNvSpPr txBox="1">
            <a:spLocks noGrp="1"/>
          </p:cNvSpPr>
          <p:nvPr>
            <p:ph type="sldNum" idx="12"/>
          </p:nvPr>
        </p:nvSpPr>
        <p:spPr>
          <a:xfrm>
            <a:off x="3777607" y="9428584"/>
            <a:ext cx="28899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c57cbf67b2_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00" cy="334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c57cbf67b2_2_51:notes"/>
          <p:cNvSpPr txBox="1">
            <a:spLocks noGrp="1"/>
          </p:cNvSpPr>
          <p:nvPr>
            <p:ph type="body" idx="1"/>
          </p:nvPr>
        </p:nvSpPr>
        <p:spPr>
          <a:xfrm>
            <a:off x="666909" y="4777194"/>
            <a:ext cx="5335200" cy="390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2c57cbf67b2_2_51:notes"/>
          <p:cNvSpPr txBox="1">
            <a:spLocks noGrp="1"/>
          </p:cNvSpPr>
          <p:nvPr>
            <p:ph type="sldNum" idx="12"/>
          </p:nvPr>
        </p:nvSpPr>
        <p:spPr>
          <a:xfrm>
            <a:off x="3777607" y="9428584"/>
            <a:ext cx="2889900" cy="498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c57cbf67b2_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00" cy="334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c57cbf67b2_2_65:notes"/>
          <p:cNvSpPr txBox="1">
            <a:spLocks noGrp="1"/>
          </p:cNvSpPr>
          <p:nvPr>
            <p:ph type="body" idx="1"/>
          </p:nvPr>
        </p:nvSpPr>
        <p:spPr>
          <a:xfrm>
            <a:off x="666909" y="4777194"/>
            <a:ext cx="5335200" cy="390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2c57cbf67b2_2_65:notes"/>
          <p:cNvSpPr txBox="1">
            <a:spLocks noGrp="1"/>
          </p:cNvSpPr>
          <p:nvPr>
            <p:ph type="sldNum" idx="12"/>
          </p:nvPr>
        </p:nvSpPr>
        <p:spPr>
          <a:xfrm>
            <a:off x="3777607" y="9428584"/>
            <a:ext cx="2889900" cy="498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c57cbf67b2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00" cy="334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c57cbf67b2_2_80:notes"/>
          <p:cNvSpPr txBox="1">
            <a:spLocks noGrp="1"/>
          </p:cNvSpPr>
          <p:nvPr>
            <p:ph type="body" idx="1"/>
          </p:nvPr>
        </p:nvSpPr>
        <p:spPr>
          <a:xfrm>
            <a:off x="666909" y="4777194"/>
            <a:ext cx="5335200" cy="390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2c57cbf67b2_2_80:notes"/>
          <p:cNvSpPr txBox="1">
            <a:spLocks noGrp="1"/>
          </p:cNvSpPr>
          <p:nvPr>
            <p:ph type="sldNum" idx="12"/>
          </p:nvPr>
        </p:nvSpPr>
        <p:spPr>
          <a:xfrm>
            <a:off x="3777607" y="9428584"/>
            <a:ext cx="2889900" cy="498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6"/>
          <p:cNvSpPr txBox="1">
            <a:spLocks noGrp="1"/>
          </p:cNvSpPr>
          <p:nvPr>
            <p:ph type="ctrTitle"/>
          </p:nvPr>
        </p:nvSpPr>
        <p:spPr>
          <a:xfrm>
            <a:off x="6096000" y="1104778"/>
            <a:ext cx="52578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subTitle" idx="1"/>
          </p:nvPr>
        </p:nvSpPr>
        <p:spPr>
          <a:xfrm>
            <a:off x="6096000" y="3584453"/>
            <a:ext cx="52578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dt" idx="10"/>
          </p:nvPr>
        </p:nvSpPr>
        <p:spPr>
          <a:xfrm>
            <a:off x="838200" y="618784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ftr" idx="11"/>
          </p:nvPr>
        </p:nvSpPr>
        <p:spPr>
          <a:xfrm>
            <a:off x="3843746" y="618040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ldNum" idx="12"/>
          </p:nvPr>
        </p:nvSpPr>
        <p:spPr>
          <a:xfrm>
            <a:off x="8220892" y="6187843"/>
            <a:ext cx="171776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dt" idx="10"/>
          </p:nvPr>
        </p:nvSpPr>
        <p:spPr>
          <a:xfrm>
            <a:off x="838200" y="618784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ftr" idx="11"/>
          </p:nvPr>
        </p:nvSpPr>
        <p:spPr>
          <a:xfrm>
            <a:off x="3843746" y="618040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220892" y="6187843"/>
            <a:ext cx="171776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dt" idx="10"/>
          </p:nvPr>
        </p:nvSpPr>
        <p:spPr>
          <a:xfrm>
            <a:off x="838200" y="618784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ftr" idx="11"/>
          </p:nvPr>
        </p:nvSpPr>
        <p:spPr>
          <a:xfrm>
            <a:off x="3843746" y="618040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ldNum" idx="12"/>
          </p:nvPr>
        </p:nvSpPr>
        <p:spPr>
          <a:xfrm>
            <a:off x="8220892" y="6187843"/>
            <a:ext cx="171776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x">
  <p:cSld name="TITLE_AND_BOD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889000" y="1149350"/>
            <a:ext cx="10414000" cy="23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Helvetica Neue Light"/>
              <a:buNone/>
              <a:defRPr sz="5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889000" y="3536950"/>
            <a:ext cx="10414000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90144" cy="287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b="0" i="0" u="none" strike="noStrike" cap="none">
              <a:solidFill>
                <a:srgbClr val="888888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dt" idx="10"/>
          </p:nvPr>
        </p:nvSpPr>
        <p:spPr>
          <a:xfrm>
            <a:off x="838200" y="618784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ftr" idx="11"/>
          </p:nvPr>
        </p:nvSpPr>
        <p:spPr>
          <a:xfrm>
            <a:off x="3843746" y="618040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220892" y="6187843"/>
            <a:ext cx="171776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dt" idx="10"/>
          </p:nvPr>
        </p:nvSpPr>
        <p:spPr>
          <a:xfrm>
            <a:off x="838200" y="618784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ftr" idx="11"/>
          </p:nvPr>
        </p:nvSpPr>
        <p:spPr>
          <a:xfrm>
            <a:off x="3843746" y="618040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610602" y="6180408"/>
            <a:ext cx="12633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title"/>
          </p:nvPr>
        </p:nvSpPr>
        <p:spPr>
          <a:xfrm>
            <a:off x="838200" y="157463"/>
            <a:ext cx="10515600" cy="701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838200" y="1152144"/>
            <a:ext cx="10515600" cy="502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dt" idx="10"/>
          </p:nvPr>
        </p:nvSpPr>
        <p:spPr>
          <a:xfrm>
            <a:off x="838200" y="618784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ftr" idx="11"/>
          </p:nvPr>
        </p:nvSpPr>
        <p:spPr>
          <a:xfrm>
            <a:off x="3843746" y="618040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220892" y="6187843"/>
            <a:ext cx="171776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6" name="Google Shape;46;p10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30190" y="152400"/>
            <a:ext cx="1608327" cy="706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dt" idx="10"/>
          </p:nvPr>
        </p:nvSpPr>
        <p:spPr>
          <a:xfrm>
            <a:off x="838200" y="618784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ftr" idx="11"/>
          </p:nvPr>
        </p:nvSpPr>
        <p:spPr>
          <a:xfrm>
            <a:off x="3843746" y="618040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220892" y="6187843"/>
            <a:ext cx="171776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dt" idx="10"/>
          </p:nvPr>
        </p:nvSpPr>
        <p:spPr>
          <a:xfrm>
            <a:off x="838200" y="618784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ftr" idx="11"/>
          </p:nvPr>
        </p:nvSpPr>
        <p:spPr>
          <a:xfrm>
            <a:off x="3843746" y="618040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220892" y="6187843"/>
            <a:ext cx="171776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dt" idx="10"/>
          </p:nvPr>
        </p:nvSpPr>
        <p:spPr>
          <a:xfrm>
            <a:off x="838200" y="618784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ftr" idx="11"/>
          </p:nvPr>
        </p:nvSpPr>
        <p:spPr>
          <a:xfrm>
            <a:off x="3843746" y="618040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ldNum" idx="12"/>
          </p:nvPr>
        </p:nvSpPr>
        <p:spPr>
          <a:xfrm>
            <a:off x="8220892" y="6187843"/>
            <a:ext cx="171776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dt" idx="10"/>
          </p:nvPr>
        </p:nvSpPr>
        <p:spPr>
          <a:xfrm>
            <a:off x="838200" y="618784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ftr" idx="11"/>
          </p:nvPr>
        </p:nvSpPr>
        <p:spPr>
          <a:xfrm>
            <a:off x="3843746" y="618040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ldNum" idx="12"/>
          </p:nvPr>
        </p:nvSpPr>
        <p:spPr>
          <a:xfrm>
            <a:off x="8220892" y="6187843"/>
            <a:ext cx="171776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dt" idx="10"/>
          </p:nvPr>
        </p:nvSpPr>
        <p:spPr>
          <a:xfrm>
            <a:off x="838200" y="618784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ftr" idx="11"/>
          </p:nvPr>
        </p:nvSpPr>
        <p:spPr>
          <a:xfrm>
            <a:off x="3843746" y="618040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8220892" y="6187843"/>
            <a:ext cx="171776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94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title"/>
          </p:nvPr>
        </p:nvSpPr>
        <p:spPr>
          <a:xfrm>
            <a:off x="6096000" y="341678"/>
            <a:ext cx="5257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body" idx="1"/>
          </p:nvPr>
        </p:nvSpPr>
        <p:spPr>
          <a:xfrm>
            <a:off x="6096000" y="1802178"/>
            <a:ext cx="5257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" name="Google Shape;15;p5"/>
          <p:cNvPicPr preferRelativeResize="0"/>
          <p:nvPr/>
        </p:nvPicPr>
        <p:blipFill rotWithShape="1">
          <a:blip r:embed="rId3">
            <a:alphaModFix/>
          </a:blip>
          <a:srcRect r="57068"/>
          <a:stretch/>
        </p:blipFill>
        <p:spPr>
          <a:xfrm>
            <a:off x="1" y="0"/>
            <a:ext cx="5234354" cy="6858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7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dt" idx="10"/>
          </p:nvPr>
        </p:nvSpPr>
        <p:spPr>
          <a:xfrm>
            <a:off x="838200" y="618784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ftr" idx="11"/>
          </p:nvPr>
        </p:nvSpPr>
        <p:spPr>
          <a:xfrm>
            <a:off x="3843746" y="618040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220892" y="6187843"/>
            <a:ext cx="171776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9" name="Google Shape;29;p7" descr="Diagram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230190" y="152400"/>
            <a:ext cx="1608327" cy="70615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60.png"/><Relationship Id="rId4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hyperlink" Target="https://fragalysis.diamond.ac.uk/viewer/react/projects/32/27" TargetMode="Externa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hyperlink" Target="https://fragalysis.diamond.ac.uk/viewer/react/projects/33/28" TargetMode="Externa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s://fragalysis.diamond.ac.uk/viewer/react/projects/31/2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hyperlink" Target="https://fragalysis.diamond.ac.uk/viewer/react/projects/30/25" TargetMode="External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hyperlink" Target="https://fragalysis.diamond.ac.uk/viewer/react/projects/35/30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hyperlink" Target="https://fragalysis.diamond.ac.uk/viewer/react/projects/37/32" TargetMode="External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"/>
          <p:cNvSpPr txBox="1">
            <a:spLocks noGrp="1"/>
          </p:cNvSpPr>
          <p:nvPr>
            <p:ph type="ctrTitle"/>
          </p:nvPr>
        </p:nvSpPr>
        <p:spPr>
          <a:xfrm>
            <a:off x="4553527" y="695655"/>
            <a:ext cx="7406420" cy="2534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00"/>
              <a:buFont typeface="Calibri"/>
              <a:buNone/>
            </a:pPr>
            <a:r>
              <a:rPr lang="en-GB" sz="4400">
                <a:solidFill>
                  <a:srgbClr val="FEFEFE"/>
                </a:solidFill>
              </a:rPr>
              <a:t>CHIKV Macrodomain </a:t>
            </a:r>
            <a:br>
              <a:rPr lang="en-GB" sz="4400">
                <a:solidFill>
                  <a:srgbClr val="FEFEFE"/>
                </a:solidFill>
              </a:rPr>
            </a:br>
            <a:r>
              <a:rPr lang="en-GB" sz="4400">
                <a:solidFill>
                  <a:srgbClr val="FEFEFE"/>
                </a:solidFill>
              </a:rPr>
              <a:t>fragment screen</a:t>
            </a:r>
            <a:endParaRPr sz="4400">
              <a:solidFill>
                <a:srgbClr val="FEFEFE"/>
              </a:solidFill>
            </a:endParaRPr>
          </a:p>
        </p:txBody>
      </p:sp>
      <p:sp>
        <p:nvSpPr>
          <p:cNvPr id="110" name="Google Shape;110;p1"/>
          <p:cNvSpPr/>
          <p:nvPr/>
        </p:nvSpPr>
        <p:spPr>
          <a:xfrm>
            <a:off x="5232856" y="3975196"/>
            <a:ext cx="6047762" cy="206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Jasmin Aschenbrenner and Daren Fearon (</a:t>
            </a:r>
            <a:r>
              <a:rPr lang="en-GB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XChem)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Diamond Light Source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c57cbf67b2_2_95"/>
          <p:cNvSpPr txBox="1"/>
          <p:nvPr/>
        </p:nvSpPr>
        <p:spPr>
          <a:xfrm>
            <a:off x="962126" y="151237"/>
            <a:ext cx="105156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Potential merges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2c57cbf67b2_2_95"/>
          <p:cNvSpPr txBox="1"/>
          <p:nvPr/>
        </p:nvSpPr>
        <p:spPr>
          <a:xfrm>
            <a:off x="386350" y="1202025"/>
            <a:ext cx="7525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x0394 (adenine site) + x0316 (oxyanion hole)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g2c57cbf67b2_2_95"/>
          <p:cNvSpPr/>
          <p:nvPr/>
        </p:nvSpPr>
        <p:spPr>
          <a:xfrm rot="-5400000">
            <a:off x="5441188" y="2977700"/>
            <a:ext cx="828300" cy="757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g2c57cbf67b2_2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587" y="2181425"/>
            <a:ext cx="5653113" cy="2454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2c57cbf67b2_2_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800" y="2181425"/>
            <a:ext cx="5121300" cy="2509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2c57cbf67b2_2_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675" y="4853871"/>
            <a:ext cx="4825558" cy="1861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2c57cbf67b2_2_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1350" y="4636270"/>
            <a:ext cx="4019550" cy="16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2c57cbf67b2_2_95"/>
          <p:cNvSpPr txBox="1"/>
          <p:nvPr/>
        </p:nvSpPr>
        <p:spPr>
          <a:xfrm>
            <a:off x="10004875" y="4871050"/>
            <a:ext cx="16983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CHIKVMac-DLS-DF004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c57cbf67b2_2_125"/>
          <p:cNvSpPr txBox="1"/>
          <p:nvPr/>
        </p:nvSpPr>
        <p:spPr>
          <a:xfrm>
            <a:off x="962126" y="151237"/>
            <a:ext cx="105156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Potential merges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g2c57cbf67b2_2_125"/>
          <p:cNvSpPr txBox="1"/>
          <p:nvPr/>
        </p:nvSpPr>
        <p:spPr>
          <a:xfrm>
            <a:off x="386350" y="1202025"/>
            <a:ext cx="7525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x1203 (adenine site) + x0892 (phosphate site)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g2c57cbf67b2_2_125"/>
          <p:cNvSpPr/>
          <p:nvPr/>
        </p:nvSpPr>
        <p:spPr>
          <a:xfrm rot="-5400000">
            <a:off x="5441188" y="2977700"/>
            <a:ext cx="828300" cy="757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7" name="Google Shape;317;g2c57cbf67b2_2_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70025"/>
            <a:ext cx="5171788" cy="3021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2c57cbf67b2_2_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6488" y="1970025"/>
            <a:ext cx="4970620" cy="291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2c57cbf67b2_2_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5143663"/>
            <a:ext cx="5104868" cy="1561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2c57cbf67b2_2_1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6488" y="4991274"/>
            <a:ext cx="2589808" cy="166860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2c57cbf67b2_2_125"/>
          <p:cNvSpPr txBox="1"/>
          <p:nvPr/>
        </p:nvSpPr>
        <p:spPr>
          <a:xfrm>
            <a:off x="10004875" y="4871050"/>
            <a:ext cx="16983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CHIKVMac-DLS-DF005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c57cbf67b2_2_110"/>
          <p:cNvSpPr txBox="1"/>
          <p:nvPr/>
        </p:nvSpPr>
        <p:spPr>
          <a:xfrm>
            <a:off x="962126" y="151237"/>
            <a:ext cx="105156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Potential merges </a:t>
            </a: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(by Jasmin)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g2c57cbf67b2_2_110"/>
          <p:cNvSpPr txBox="1"/>
          <p:nvPr/>
        </p:nvSpPr>
        <p:spPr>
          <a:xfrm>
            <a:off x="386350" y="1202025"/>
            <a:ext cx="7525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x0892 (adenine site) + x0281 (phosphate site)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g2c57cbf67b2_2_110"/>
          <p:cNvSpPr/>
          <p:nvPr/>
        </p:nvSpPr>
        <p:spPr>
          <a:xfrm rot="-5400000">
            <a:off x="5441188" y="2977700"/>
            <a:ext cx="828300" cy="757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Google Shape;330;g2c57cbf67b2_2_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100" y="1970025"/>
            <a:ext cx="3706963" cy="2731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2c57cbf67b2_2_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853871"/>
            <a:ext cx="411480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g2c57cbf67b2_2_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3625" y="4771707"/>
            <a:ext cx="2583689" cy="1916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2c57cbf67b2_2_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33625" y="1957412"/>
            <a:ext cx="3975650" cy="2756663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2c57cbf67b2_2_110"/>
          <p:cNvSpPr txBox="1"/>
          <p:nvPr/>
        </p:nvSpPr>
        <p:spPr>
          <a:xfrm>
            <a:off x="10004875" y="4871050"/>
            <a:ext cx="16983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CHIKVMac-DLS-JA001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c5a7b5ea75_1_0"/>
          <p:cNvSpPr txBox="1"/>
          <p:nvPr/>
        </p:nvSpPr>
        <p:spPr>
          <a:xfrm>
            <a:off x="962126" y="151237"/>
            <a:ext cx="105156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Potential merges </a:t>
            </a: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(by Jasmin)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g2c5a7b5ea75_1_0"/>
          <p:cNvSpPr txBox="1"/>
          <p:nvPr/>
        </p:nvSpPr>
        <p:spPr>
          <a:xfrm>
            <a:off x="386350" y="1202025"/>
            <a:ext cx="7525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x0281 (phosphate site) + x0406 (adenine site)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g2c5a7b5ea75_1_0"/>
          <p:cNvSpPr/>
          <p:nvPr/>
        </p:nvSpPr>
        <p:spPr>
          <a:xfrm rot="-5400000">
            <a:off x="5441188" y="2977700"/>
            <a:ext cx="828300" cy="757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3" name="Google Shape;343;g2c5a7b5ea75_1_0"/>
          <p:cNvPicPr preferRelativeResize="0"/>
          <p:nvPr/>
        </p:nvPicPr>
        <p:blipFill rotWithShape="1">
          <a:blip r:embed="rId3">
            <a:alphaModFix/>
          </a:blip>
          <a:srcRect l="72324"/>
          <a:stretch/>
        </p:blipFill>
        <p:spPr>
          <a:xfrm>
            <a:off x="562425" y="4991275"/>
            <a:ext cx="113880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2c5a7b5ea75_1_0"/>
          <p:cNvPicPr preferRelativeResize="0"/>
          <p:nvPr/>
        </p:nvPicPr>
        <p:blipFill rotWithShape="1">
          <a:blip r:embed="rId4">
            <a:alphaModFix/>
          </a:blip>
          <a:srcRect l="1726" t="9030" r="18693" b="9022"/>
          <a:stretch/>
        </p:blipFill>
        <p:spPr>
          <a:xfrm>
            <a:off x="654700" y="1947163"/>
            <a:ext cx="4070123" cy="29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2c5a7b5ea75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7225" y="1947175"/>
            <a:ext cx="3727897" cy="29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2c5a7b5ea75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16324" y="5024625"/>
            <a:ext cx="2686050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2c5a7b5ea75_1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56699" y="5196075"/>
            <a:ext cx="2781300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2c5a7b5ea75_1_0"/>
          <p:cNvSpPr txBox="1"/>
          <p:nvPr/>
        </p:nvSpPr>
        <p:spPr>
          <a:xfrm>
            <a:off x="10004875" y="4871050"/>
            <a:ext cx="16983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CHIKVMac-DLS-JA002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c5a7b5ea75_1_24"/>
          <p:cNvSpPr txBox="1"/>
          <p:nvPr/>
        </p:nvSpPr>
        <p:spPr>
          <a:xfrm>
            <a:off x="962126" y="151237"/>
            <a:ext cx="105156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Potential merges </a:t>
            </a: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(by Jasmin)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g2c5a7b5ea75_1_24"/>
          <p:cNvSpPr txBox="1"/>
          <p:nvPr/>
        </p:nvSpPr>
        <p:spPr>
          <a:xfrm>
            <a:off x="386350" y="1202025"/>
            <a:ext cx="7525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x0316 (oxyanion hole) + x0441 (Trp148 site)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g2c5a7b5ea75_1_24"/>
          <p:cNvSpPr/>
          <p:nvPr/>
        </p:nvSpPr>
        <p:spPr>
          <a:xfrm rot="-5400000">
            <a:off x="5441188" y="2977700"/>
            <a:ext cx="828300" cy="757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7" name="Google Shape;357;g2c5a7b5ea75_1_24"/>
          <p:cNvPicPr preferRelativeResize="0"/>
          <p:nvPr/>
        </p:nvPicPr>
        <p:blipFill rotWithShape="1">
          <a:blip r:embed="rId3">
            <a:alphaModFix/>
          </a:blip>
          <a:srcRect l="10120"/>
          <a:stretch/>
        </p:blipFill>
        <p:spPr>
          <a:xfrm>
            <a:off x="398425" y="1947175"/>
            <a:ext cx="4543174" cy="278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2c5a7b5ea75_1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4949" y="1965150"/>
            <a:ext cx="5332265" cy="27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2c5a7b5ea75_1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950" y="5051426"/>
            <a:ext cx="2434450" cy="1258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2c5a7b5ea75_1_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39250" y="5051425"/>
            <a:ext cx="28194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2c5a7b5ea75_1_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41800" y="4895275"/>
            <a:ext cx="4248150" cy="14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2c5a7b5ea75_1_24"/>
          <p:cNvSpPr txBox="1"/>
          <p:nvPr/>
        </p:nvSpPr>
        <p:spPr>
          <a:xfrm>
            <a:off x="10004875" y="4871050"/>
            <a:ext cx="16983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CHIKVMac-DLS-JA003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c5a7b5ea75_1_47"/>
          <p:cNvSpPr txBox="1"/>
          <p:nvPr/>
        </p:nvSpPr>
        <p:spPr>
          <a:xfrm>
            <a:off x="962126" y="151237"/>
            <a:ext cx="105156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Potential merges </a:t>
            </a: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(by Jasmin)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g2c5a7b5ea75_1_47"/>
          <p:cNvSpPr txBox="1"/>
          <p:nvPr/>
        </p:nvSpPr>
        <p:spPr>
          <a:xfrm>
            <a:off x="386350" y="1202025"/>
            <a:ext cx="7525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x1114 (ribose site) + x0314 (phosphate site)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g2c5a7b5ea75_1_47"/>
          <p:cNvSpPr/>
          <p:nvPr/>
        </p:nvSpPr>
        <p:spPr>
          <a:xfrm rot="-5400000">
            <a:off x="5441188" y="2977700"/>
            <a:ext cx="828300" cy="757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1" name="Google Shape;371;g2c5a7b5ea75_1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275" y="2037700"/>
            <a:ext cx="3167175" cy="27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2c5a7b5ea75_1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4546" y="2037700"/>
            <a:ext cx="3713397" cy="278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2c5a7b5ea75_1_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4675" y="5051050"/>
            <a:ext cx="31623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2c5a7b5ea75_1_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32475" y="5046287"/>
            <a:ext cx="2105025" cy="12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2c5a7b5ea75_1_47"/>
          <p:cNvSpPr txBox="1"/>
          <p:nvPr/>
        </p:nvSpPr>
        <p:spPr>
          <a:xfrm>
            <a:off x="10004875" y="4871050"/>
            <a:ext cx="16983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CHIKVMac-DLS-JA004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c5a7b5ea75_1_63"/>
          <p:cNvSpPr txBox="1"/>
          <p:nvPr/>
        </p:nvSpPr>
        <p:spPr>
          <a:xfrm>
            <a:off x="962126" y="151237"/>
            <a:ext cx="105156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Potential merges </a:t>
            </a: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(by Jasmin)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g2c5a7b5ea75_1_63"/>
          <p:cNvSpPr txBox="1"/>
          <p:nvPr/>
        </p:nvSpPr>
        <p:spPr>
          <a:xfrm>
            <a:off x="386350" y="1202025"/>
            <a:ext cx="7525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x1182 (ribose site) + x0314 (phosphate site)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g2c5a7b5ea75_1_63"/>
          <p:cNvSpPr/>
          <p:nvPr/>
        </p:nvSpPr>
        <p:spPr>
          <a:xfrm rot="-5400000">
            <a:off x="5441188" y="2977700"/>
            <a:ext cx="828300" cy="757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4" name="Google Shape;384;g2c5a7b5ea75_1_63"/>
          <p:cNvPicPr preferRelativeResize="0"/>
          <p:nvPr/>
        </p:nvPicPr>
        <p:blipFill rotWithShape="1">
          <a:blip r:embed="rId3">
            <a:alphaModFix/>
          </a:blip>
          <a:srcRect l="36240"/>
          <a:stretch/>
        </p:blipFill>
        <p:spPr>
          <a:xfrm>
            <a:off x="2805550" y="5051050"/>
            <a:ext cx="2016225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g2c5a7b5ea75_1_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126" y="2037700"/>
            <a:ext cx="4422549" cy="256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2c5a7b5ea75_1_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0297" y="2037700"/>
            <a:ext cx="4123647" cy="25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2c5a7b5ea75_1_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5925" y="5184400"/>
            <a:ext cx="1876425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2c5a7b5ea75_1_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84775" y="4946275"/>
            <a:ext cx="2371725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2c5a7b5ea75_1_63"/>
          <p:cNvSpPr txBox="1"/>
          <p:nvPr/>
        </p:nvSpPr>
        <p:spPr>
          <a:xfrm>
            <a:off x="10004875" y="4871050"/>
            <a:ext cx="16983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CHIKVMac-DLS-JA005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c5d1eabbee_0_0"/>
          <p:cNvSpPr txBox="1"/>
          <p:nvPr/>
        </p:nvSpPr>
        <p:spPr>
          <a:xfrm>
            <a:off x="962126" y="151237"/>
            <a:ext cx="105156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Potential merges </a:t>
            </a: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(by Jasmin)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g2c5d1eabbee_0_0"/>
          <p:cNvSpPr txBox="1"/>
          <p:nvPr/>
        </p:nvSpPr>
        <p:spPr>
          <a:xfrm>
            <a:off x="386350" y="1202025"/>
            <a:ext cx="7525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x1182 (ribose site) + x0281 (phosphate site)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g2c5d1eabbee_0_0"/>
          <p:cNvSpPr/>
          <p:nvPr/>
        </p:nvSpPr>
        <p:spPr>
          <a:xfrm rot="-5400000">
            <a:off x="5441188" y="2977700"/>
            <a:ext cx="828300" cy="757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" name="Google Shape;398;g2c5d1eabbe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925" y="5184400"/>
            <a:ext cx="1876425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g2c5d1eabbee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8000" y="2037699"/>
            <a:ext cx="3865683" cy="25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g2c5d1eabbee_0_0"/>
          <p:cNvPicPr preferRelativeResize="0"/>
          <p:nvPr/>
        </p:nvPicPr>
        <p:blipFill rotWithShape="1">
          <a:blip r:embed="rId5">
            <a:alphaModFix/>
          </a:blip>
          <a:srcRect l="72324"/>
          <a:stretch/>
        </p:blipFill>
        <p:spPr>
          <a:xfrm>
            <a:off x="3506850" y="4784350"/>
            <a:ext cx="113880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2c5d1eabbee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8000" y="5079625"/>
            <a:ext cx="2705100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2c5d1eabbee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90725" y="2037700"/>
            <a:ext cx="3469183" cy="250552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g2c5d1eabbee_0_0"/>
          <p:cNvSpPr txBox="1"/>
          <p:nvPr/>
        </p:nvSpPr>
        <p:spPr>
          <a:xfrm>
            <a:off x="10004875" y="4871050"/>
            <a:ext cx="16983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CHIKVMac-DLS-JA006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c5d1eabbee_0_19"/>
          <p:cNvSpPr txBox="1"/>
          <p:nvPr/>
        </p:nvSpPr>
        <p:spPr>
          <a:xfrm>
            <a:off x="962126" y="151237"/>
            <a:ext cx="105156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Potential merges </a:t>
            </a: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(by Jasmin)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g2c5d1eabbee_0_19"/>
          <p:cNvSpPr txBox="1"/>
          <p:nvPr/>
        </p:nvSpPr>
        <p:spPr>
          <a:xfrm>
            <a:off x="386350" y="1202025"/>
            <a:ext cx="7525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x1135 (ribose site) + x0281 (phosphate site)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g2c5d1eabbee_0_19"/>
          <p:cNvSpPr/>
          <p:nvPr/>
        </p:nvSpPr>
        <p:spPr>
          <a:xfrm rot="-5400000">
            <a:off x="5441188" y="2977700"/>
            <a:ext cx="828300" cy="757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2" name="Google Shape;412;g2c5d1eabbee_0_19"/>
          <p:cNvPicPr preferRelativeResize="0"/>
          <p:nvPr/>
        </p:nvPicPr>
        <p:blipFill rotWithShape="1">
          <a:blip r:embed="rId3">
            <a:alphaModFix/>
          </a:blip>
          <a:srcRect l="72324"/>
          <a:stretch/>
        </p:blipFill>
        <p:spPr>
          <a:xfrm>
            <a:off x="3506850" y="4784350"/>
            <a:ext cx="113880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2c5d1eabbee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0525" y="1970025"/>
            <a:ext cx="3462170" cy="26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2c5d1eabbee_0_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4125" y="1970025"/>
            <a:ext cx="3676222" cy="266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g2c5d1eabbee_0_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45549" y="5098174"/>
            <a:ext cx="26670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g2c5d1eabbee_0_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82899" y="4974850"/>
            <a:ext cx="99060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g2c5d1eabbee_0_19"/>
          <p:cNvSpPr txBox="1"/>
          <p:nvPr/>
        </p:nvSpPr>
        <p:spPr>
          <a:xfrm>
            <a:off x="10004875" y="4871050"/>
            <a:ext cx="16983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CHIKVMac-DLS-JA007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c5daacc92e_0_1"/>
          <p:cNvSpPr txBox="1"/>
          <p:nvPr/>
        </p:nvSpPr>
        <p:spPr>
          <a:xfrm>
            <a:off x="962126" y="151237"/>
            <a:ext cx="105156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Potential merges </a:t>
            </a: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(by Jasmin)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g2c5daacc92e_0_1"/>
          <p:cNvSpPr txBox="1"/>
          <p:nvPr/>
        </p:nvSpPr>
        <p:spPr>
          <a:xfrm>
            <a:off x="386350" y="1202025"/>
            <a:ext cx="7525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x0289 (Arg144 site) + x0892 (phosphate site)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g2c5daacc92e_0_1"/>
          <p:cNvSpPr/>
          <p:nvPr/>
        </p:nvSpPr>
        <p:spPr>
          <a:xfrm rot="-5400000">
            <a:off x="5441188" y="2977700"/>
            <a:ext cx="828300" cy="757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6" name="Google Shape;426;g2c5daacc92e_0_1"/>
          <p:cNvPicPr preferRelativeResize="0"/>
          <p:nvPr/>
        </p:nvPicPr>
        <p:blipFill rotWithShape="1">
          <a:blip r:embed="rId3">
            <a:alphaModFix/>
          </a:blip>
          <a:srcRect r="30814"/>
          <a:stretch/>
        </p:blipFill>
        <p:spPr>
          <a:xfrm>
            <a:off x="346250" y="4863325"/>
            <a:ext cx="284675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g2c5daacc92e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722" y="2014425"/>
            <a:ext cx="4338325" cy="270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g2c5daacc92e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5247" y="2014425"/>
            <a:ext cx="4265190" cy="270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g2c5daacc92e_0_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7650" y="4918475"/>
            <a:ext cx="2463086" cy="18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2c5daacc92e_0_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64400" y="4957150"/>
            <a:ext cx="2865950" cy="156496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g2c5daacc92e_0_1"/>
          <p:cNvSpPr txBox="1"/>
          <p:nvPr/>
        </p:nvSpPr>
        <p:spPr>
          <a:xfrm>
            <a:off x="10004875" y="4871050"/>
            <a:ext cx="16983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CHIKVMac-DLS-JA008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c57cbf67b2_1_103"/>
          <p:cNvSpPr txBox="1">
            <a:spLocks noGrp="1"/>
          </p:cNvSpPr>
          <p:nvPr>
            <p:ph type="title"/>
          </p:nvPr>
        </p:nvSpPr>
        <p:spPr>
          <a:xfrm>
            <a:off x="838200" y="157463"/>
            <a:ext cx="105156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GB" sz="3600" b="1"/>
              <a:t>Crystallographic fragment screen – progress </a:t>
            </a:r>
            <a:endParaRPr/>
          </a:p>
        </p:txBody>
      </p:sp>
      <p:sp>
        <p:nvSpPr>
          <p:cNvPr id="116" name="Google Shape;116;g2c57cbf67b2_1_103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71748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17" name="Google Shape;117;g2c57cbf67b2_1_103"/>
          <p:cNvSpPr txBox="1"/>
          <p:nvPr/>
        </p:nvSpPr>
        <p:spPr>
          <a:xfrm>
            <a:off x="6048575" y="1825625"/>
            <a:ext cx="5728500" cy="3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Fragments soaked</a:t>
            </a:r>
            <a:r>
              <a:rPr lang="en-GB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1385 (DSi-Poised Library, Minifrags, Fraglites, Peplites, York 3D, SpotXplorer, Enamine Essential Fragments)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Datasets successfully collected and processed: </a:t>
            </a: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1082 datasets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Hit identification: </a:t>
            </a: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113 fragment hits (66 in active site, 47 in sub-sites close to the active site)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PoseButcher analysis:</a:t>
            </a: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Ribose-binding site: 42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Phosphate-binding site: 26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Oxyanion site: 61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Adenine site: 188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" name="Google Shape;118;g2c57cbf67b2_1_103"/>
          <p:cNvGrpSpPr/>
          <p:nvPr/>
        </p:nvGrpSpPr>
        <p:grpSpPr>
          <a:xfrm>
            <a:off x="792050" y="1455900"/>
            <a:ext cx="5142300" cy="4867500"/>
            <a:chOff x="792050" y="1455900"/>
            <a:chExt cx="5142300" cy="4867500"/>
          </a:xfrm>
        </p:grpSpPr>
        <p:pic>
          <p:nvPicPr>
            <p:cNvPr id="119" name="Google Shape;119;g2c57cbf67b2_1_10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2050" y="1455900"/>
              <a:ext cx="5142300" cy="48675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20" name="Google Shape;120;g2c57cbf67b2_1_103"/>
            <p:cNvSpPr/>
            <p:nvPr/>
          </p:nvSpPr>
          <p:spPr>
            <a:xfrm>
              <a:off x="5269800" y="2212775"/>
              <a:ext cx="516900" cy="5169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c5daacc92e_0_13"/>
          <p:cNvSpPr txBox="1"/>
          <p:nvPr/>
        </p:nvSpPr>
        <p:spPr>
          <a:xfrm>
            <a:off x="962126" y="151237"/>
            <a:ext cx="105156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Potential merges </a:t>
            </a: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(by Jasmin)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g2c5daacc92e_0_13"/>
          <p:cNvSpPr txBox="1"/>
          <p:nvPr/>
        </p:nvSpPr>
        <p:spPr>
          <a:xfrm>
            <a:off x="386350" y="1202025"/>
            <a:ext cx="7525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x0289 (Arg144 site) + x0892 (phosphate site)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g2c5daacc92e_0_13"/>
          <p:cNvSpPr/>
          <p:nvPr/>
        </p:nvSpPr>
        <p:spPr>
          <a:xfrm rot="-5400000">
            <a:off x="5441188" y="2977700"/>
            <a:ext cx="828300" cy="757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0" name="Google Shape;440;g2c5daacc92e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722" y="2014425"/>
            <a:ext cx="4338325" cy="270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g2c5daacc92e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2296" y="2014425"/>
            <a:ext cx="3833659" cy="270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g2c5daacc92e_0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6700" y="5215600"/>
            <a:ext cx="3276600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g2c5daacc92e_0_13"/>
          <p:cNvPicPr preferRelativeResize="0"/>
          <p:nvPr/>
        </p:nvPicPr>
        <p:blipFill rotWithShape="1">
          <a:blip r:embed="rId6">
            <a:alphaModFix/>
          </a:blip>
          <a:srcRect r="30814"/>
          <a:stretch/>
        </p:blipFill>
        <p:spPr>
          <a:xfrm>
            <a:off x="346250" y="4863325"/>
            <a:ext cx="284675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g2c5daacc92e_0_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64400" y="4957150"/>
            <a:ext cx="2865950" cy="156496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g2c5daacc92e_0_13"/>
          <p:cNvSpPr txBox="1"/>
          <p:nvPr/>
        </p:nvSpPr>
        <p:spPr>
          <a:xfrm>
            <a:off x="10004875" y="4871050"/>
            <a:ext cx="16983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CHIKVMac-DLS-JA009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"/>
          <p:cNvSpPr/>
          <p:nvPr/>
        </p:nvSpPr>
        <p:spPr>
          <a:xfrm>
            <a:off x="129654" y="1300611"/>
            <a:ext cx="4426523" cy="4206834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962126" y="151237"/>
            <a:ext cx="10515600" cy="687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Adenine site fragments – hinge binders 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2"/>
          <p:cNvSpPr txBox="1"/>
          <p:nvPr/>
        </p:nvSpPr>
        <p:spPr>
          <a:xfrm>
            <a:off x="752278" y="1350556"/>
            <a:ext cx="335110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i="0" u="sng" strike="noStrike" cap="none">
                <a:solidFill>
                  <a:srgbClr val="006BA6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Amino benzimidazole/ benzothiazole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"/>
          <p:cNvSpPr/>
          <p:nvPr/>
        </p:nvSpPr>
        <p:spPr>
          <a:xfrm>
            <a:off x="9742923" y="1154758"/>
            <a:ext cx="2125509" cy="4548483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"/>
          <p:cNvSpPr txBox="1"/>
          <p:nvPr/>
        </p:nvSpPr>
        <p:spPr>
          <a:xfrm>
            <a:off x="10247856" y="1204703"/>
            <a:ext cx="130671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Pyrrolo</a:t>
            </a:r>
            <a:endParaRPr sz="2400" b="0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pyridine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" name="Google Shape;131;p2"/>
          <p:cNvGrpSpPr/>
          <p:nvPr/>
        </p:nvGrpSpPr>
        <p:grpSpPr>
          <a:xfrm>
            <a:off x="2194106" y="3902043"/>
            <a:ext cx="2257425" cy="1428484"/>
            <a:chOff x="8191903" y="2966263"/>
            <a:chExt cx="2257425" cy="1428484"/>
          </a:xfrm>
        </p:grpSpPr>
        <p:pic>
          <p:nvPicPr>
            <p:cNvPr id="132" name="Google Shape;132;p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191903" y="2966263"/>
              <a:ext cx="2257425" cy="1028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" name="Google Shape;133;p2"/>
            <p:cNvSpPr txBox="1"/>
            <p:nvPr/>
          </p:nvSpPr>
          <p:spPr>
            <a:xfrm>
              <a:off x="8765443" y="4025415"/>
              <a:ext cx="11103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x1410</a:t>
              </a:r>
              <a:endParaRPr/>
            </a:p>
          </p:txBody>
        </p:sp>
      </p:grpSp>
      <p:grpSp>
        <p:nvGrpSpPr>
          <p:cNvPr id="134" name="Google Shape;134;p2"/>
          <p:cNvGrpSpPr/>
          <p:nvPr/>
        </p:nvGrpSpPr>
        <p:grpSpPr>
          <a:xfrm>
            <a:off x="217692" y="2308381"/>
            <a:ext cx="1976414" cy="1353394"/>
            <a:chOff x="6215489" y="1372601"/>
            <a:chExt cx="1976414" cy="1353394"/>
          </a:xfrm>
        </p:grpSpPr>
        <p:pic>
          <p:nvPicPr>
            <p:cNvPr id="135" name="Google Shape;135;p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215489" y="1372601"/>
              <a:ext cx="1943100" cy="133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" name="Google Shape;136;p2"/>
            <p:cNvSpPr txBox="1"/>
            <p:nvPr/>
          </p:nvSpPr>
          <p:spPr>
            <a:xfrm>
              <a:off x="7081560" y="2356663"/>
              <a:ext cx="11103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x1203</a:t>
              </a:r>
              <a:endParaRPr/>
            </a:p>
          </p:txBody>
        </p:sp>
      </p:grpSp>
      <p:grpSp>
        <p:nvGrpSpPr>
          <p:cNvPr id="137" name="Google Shape;137;p2"/>
          <p:cNvGrpSpPr/>
          <p:nvPr/>
        </p:nvGrpSpPr>
        <p:grpSpPr>
          <a:xfrm>
            <a:off x="202141" y="3970595"/>
            <a:ext cx="1943100" cy="1359932"/>
            <a:chOff x="6199938" y="3034815"/>
            <a:chExt cx="1943100" cy="1359932"/>
          </a:xfrm>
        </p:grpSpPr>
        <p:pic>
          <p:nvPicPr>
            <p:cNvPr id="138" name="Google Shape;138;p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199938" y="3034815"/>
              <a:ext cx="1943100" cy="9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Google Shape;139;p2"/>
            <p:cNvSpPr txBox="1"/>
            <p:nvPr/>
          </p:nvSpPr>
          <p:spPr>
            <a:xfrm>
              <a:off x="6616316" y="4025415"/>
              <a:ext cx="11103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x1271</a:t>
              </a:r>
              <a:endParaRPr/>
            </a:p>
          </p:txBody>
        </p:sp>
      </p:grpSp>
      <p:grpSp>
        <p:nvGrpSpPr>
          <p:cNvPr id="140" name="Google Shape;140;p2"/>
          <p:cNvGrpSpPr/>
          <p:nvPr/>
        </p:nvGrpSpPr>
        <p:grpSpPr>
          <a:xfrm>
            <a:off x="2160286" y="2301843"/>
            <a:ext cx="2142659" cy="1600200"/>
            <a:chOff x="8158083" y="1366063"/>
            <a:chExt cx="2142659" cy="1600200"/>
          </a:xfrm>
        </p:grpSpPr>
        <p:pic>
          <p:nvPicPr>
            <p:cNvPr id="141" name="Google Shape;141;p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158083" y="1366063"/>
              <a:ext cx="1943100" cy="1600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" name="Google Shape;142;p2"/>
            <p:cNvSpPr txBox="1"/>
            <p:nvPr/>
          </p:nvSpPr>
          <p:spPr>
            <a:xfrm>
              <a:off x="9190399" y="2353695"/>
              <a:ext cx="11103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x1299</a:t>
              </a:r>
              <a:endParaRPr/>
            </a:p>
          </p:txBody>
        </p:sp>
      </p:grpSp>
      <p:grpSp>
        <p:nvGrpSpPr>
          <p:cNvPr id="143" name="Google Shape;143;p2"/>
          <p:cNvGrpSpPr/>
          <p:nvPr/>
        </p:nvGrpSpPr>
        <p:grpSpPr>
          <a:xfrm>
            <a:off x="10290935" y="4091819"/>
            <a:ext cx="1419225" cy="1398032"/>
            <a:chOff x="465276" y="5203174"/>
            <a:chExt cx="1419225" cy="1398032"/>
          </a:xfrm>
        </p:grpSpPr>
        <p:pic>
          <p:nvPicPr>
            <p:cNvPr id="144" name="Google Shape;144;p2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65276" y="5203174"/>
              <a:ext cx="1419225" cy="1028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Google Shape;145;p2"/>
            <p:cNvSpPr txBox="1"/>
            <p:nvPr/>
          </p:nvSpPr>
          <p:spPr>
            <a:xfrm>
              <a:off x="579036" y="6231874"/>
              <a:ext cx="11103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x1402</a:t>
              </a:r>
              <a:endParaRPr/>
            </a:p>
          </p:txBody>
        </p:sp>
      </p:grpSp>
      <p:grpSp>
        <p:nvGrpSpPr>
          <p:cNvPr id="146" name="Google Shape;146;p2"/>
          <p:cNvGrpSpPr/>
          <p:nvPr/>
        </p:nvGrpSpPr>
        <p:grpSpPr>
          <a:xfrm>
            <a:off x="9767061" y="2020517"/>
            <a:ext cx="1943100" cy="2089543"/>
            <a:chOff x="1943479" y="4617220"/>
            <a:chExt cx="1943100" cy="2089543"/>
          </a:xfrm>
        </p:grpSpPr>
        <p:pic>
          <p:nvPicPr>
            <p:cNvPr id="147" name="Google Shape;147;p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943479" y="4617220"/>
              <a:ext cx="1943100" cy="175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" name="Google Shape;148;p2"/>
            <p:cNvSpPr txBox="1"/>
            <p:nvPr/>
          </p:nvSpPr>
          <p:spPr>
            <a:xfrm>
              <a:off x="2359857" y="6337431"/>
              <a:ext cx="11103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x1278</a:t>
              </a:r>
              <a:endParaRPr/>
            </a:p>
          </p:txBody>
        </p:sp>
      </p:grpSp>
      <p:grpSp>
        <p:nvGrpSpPr>
          <p:cNvPr id="149" name="Google Shape;149;p2"/>
          <p:cNvGrpSpPr/>
          <p:nvPr/>
        </p:nvGrpSpPr>
        <p:grpSpPr>
          <a:xfrm>
            <a:off x="4909799" y="1286130"/>
            <a:ext cx="4426523" cy="4206834"/>
            <a:chOff x="4731791" y="1274962"/>
            <a:chExt cx="4426523" cy="4206834"/>
          </a:xfrm>
        </p:grpSpPr>
        <p:grpSp>
          <p:nvGrpSpPr>
            <p:cNvPr id="150" name="Google Shape;150;p2"/>
            <p:cNvGrpSpPr/>
            <p:nvPr/>
          </p:nvGrpSpPr>
          <p:grpSpPr>
            <a:xfrm>
              <a:off x="7690281" y="2758257"/>
              <a:ext cx="1409700" cy="1740185"/>
              <a:chOff x="3322626" y="1124267"/>
              <a:chExt cx="1409700" cy="1740185"/>
            </a:xfrm>
          </p:grpSpPr>
          <p:pic>
            <p:nvPicPr>
              <p:cNvPr id="151" name="Google Shape;151;p2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3322626" y="1124267"/>
                <a:ext cx="1409700" cy="14668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2" name="Google Shape;152;p2"/>
              <p:cNvSpPr txBox="1"/>
              <p:nvPr/>
            </p:nvSpPr>
            <p:spPr>
              <a:xfrm>
                <a:off x="3606242" y="2495120"/>
                <a:ext cx="11103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x1288</a:t>
                </a:r>
                <a:endParaRPr/>
              </a:p>
            </p:txBody>
          </p:sp>
        </p:grpSp>
        <p:grpSp>
          <p:nvGrpSpPr>
            <p:cNvPr id="153" name="Google Shape;153;p2"/>
            <p:cNvGrpSpPr/>
            <p:nvPr/>
          </p:nvGrpSpPr>
          <p:grpSpPr>
            <a:xfrm>
              <a:off x="4777765" y="2691582"/>
              <a:ext cx="1485900" cy="1806860"/>
              <a:chOff x="460779" y="1057592"/>
              <a:chExt cx="1485900" cy="1806860"/>
            </a:xfrm>
          </p:grpSpPr>
          <p:pic>
            <p:nvPicPr>
              <p:cNvPr id="154" name="Google Shape;154;p2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460779" y="1057592"/>
                <a:ext cx="1485900" cy="15335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5" name="Google Shape;155;p2"/>
              <p:cNvSpPr txBox="1"/>
              <p:nvPr/>
            </p:nvSpPr>
            <p:spPr>
              <a:xfrm>
                <a:off x="648351" y="2495120"/>
                <a:ext cx="11103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x1440</a:t>
                </a:r>
                <a:endParaRPr/>
              </a:p>
            </p:txBody>
          </p:sp>
        </p:grpSp>
        <p:grpSp>
          <p:nvGrpSpPr>
            <p:cNvPr id="156" name="Google Shape;156;p2"/>
            <p:cNvGrpSpPr/>
            <p:nvPr/>
          </p:nvGrpSpPr>
          <p:grpSpPr>
            <a:xfrm>
              <a:off x="6496612" y="2377257"/>
              <a:ext cx="1152006" cy="2121185"/>
              <a:chOff x="2179626" y="743267"/>
              <a:chExt cx="1152006" cy="2121185"/>
            </a:xfrm>
          </p:grpSpPr>
          <p:sp>
            <p:nvSpPr>
              <p:cNvPr id="157" name="Google Shape;157;p2"/>
              <p:cNvSpPr txBox="1"/>
              <p:nvPr/>
            </p:nvSpPr>
            <p:spPr>
              <a:xfrm>
                <a:off x="2221289" y="2495120"/>
                <a:ext cx="11103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x1338</a:t>
                </a:r>
                <a:endParaRPr/>
              </a:p>
            </p:txBody>
          </p:sp>
          <p:pic>
            <p:nvPicPr>
              <p:cNvPr id="158" name="Google Shape;158;p2"/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2179626" y="743267"/>
                <a:ext cx="1143000" cy="18478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9" name="Google Shape;159;p2"/>
            <p:cNvSpPr/>
            <p:nvPr/>
          </p:nvSpPr>
          <p:spPr>
            <a:xfrm>
              <a:off x="4731791" y="1274962"/>
              <a:ext cx="4426523" cy="4206834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FEC7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2"/>
            <p:cNvSpPr txBox="1"/>
            <p:nvPr/>
          </p:nvSpPr>
          <p:spPr>
            <a:xfrm>
              <a:off x="5354415" y="1324907"/>
              <a:ext cx="3351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b="0" i="0" u="sng" strike="noStrike" cap="none">
                  <a:solidFill>
                    <a:srgbClr val="006BA6"/>
                  </a:solidFill>
                  <a:latin typeface="Arial"/>
                  <a:ea typeface="Arial"/>
                  <a:cs typeface="Arial"/>
                  <a:sym typeface="Arial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Aminoquinoline/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b="0" i="0" u="sng" strike="noStrike" cap="none">
                  <a:solidFill>
                    <a:srgbClr val="006BA6"/>
                  </a:solidFill>
                  <a:latin typeface="Arial"/>
                  <a:ea typeface="Arial"/>
                  <a:cs typeface="Arial"/>
                  <a:sym typeface="Arial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benzoxazole</a:t>
              </a: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"/>
          <p:cNvSpPr/>
          <p:nvPr/>
        </p:nvSpPr>
        <p:spPr>
          <a:xfrm>
            <a:off x="129655" y="1300610"/>
            <a:ext cx="4030210" cy="511923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3"/>
          <p:cNvSpPr txBox="1"/>
          <p:nvPr/>
        </p:nvSpPr>
        <p:spPr>
          <a:xfrm>
            <a:off x="962126" y="151237"/>
            <a:ext cx="10515600" cy="687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Adenine site fragments – hinge binders 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8" name="Google Shape;168;p3"/>
          <p:cNvGrpSpPr/>
          <p:nvPr/>
        </p:nvGrpSpPr>
        <p:grpSpPr>
          <a:xfrm>
            <a:off x="192136" y="1900920"/>
            <a:ext cx="2000250" cy="1293257"/>
            <a:chOff x="132479" y="987022"/>
            <a:chExt cx="2000250" cy="1293257"/>
          </a:xfrm>
        </p:grpSpPr>
        <p:sp>
          <p:nvSpPr>
            <p:cNvPr id="169" name="Google Shape;169;p3"/>
            <p:cNvSpPr txBox="1"/>
            <p:nvPr/>
          </p:nvSpPr>
          <p:spPr>
            <a:xfrm>
              <a:off x="577432" y="1910947"/>
              <a:ext cx="11103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x1406</a:t>
              </a:r>
              <a:endParaRPr/>
            </a:p>
          </p:txBody>
        </p:sp>
        <p:pic>
          <p:nvPicPr>
            <p:cNvPr id="170" name="Google Shape;170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2479" y="987022"/>
              <a:ext cx="2000250" cy="923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1" name="Google Shape;171;p3"/>
          <p:cNvGrpSpPr/>
          <p:nvPr/>
        </p:nvGrpSpPr>
        <p:grpSpPr>
          <a:xfrm>
            <a:off x="204405" y="3117407"/>
            <a:ext cx="1552193" cy="1359932"/>
            <a:chOff x="132479" y="2280279"/>
            <a:chExt cx="1552193" cy="1359932"/>
          </a:xfrm>
        </p:grpSpPr>
        <p:pic>
          <p:nvPicPr>
            <p:cNvPr id="172" name="Google Shape;172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2479" y="2280279"/>
              <a:ext cx="1485900" cy="9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" name="Google Shape;173;p3"/>
            <p:cNvSpPr txBox="1"/>
            <p:nvPr/>
          </p:nvSpPr>
          <p:spPr>
            <a:xfrm>
              <a:off x="574329" y="3270879"/>
              <a:ext cx="11103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x1132</a:t>
              </a:r>
              <a:endParaRPr/>
            </a:p>
          </p:txBody>
        </p:sp>
      </p:grpSp>
      <p:grpSp>
        <p:nvGrpSpPr>
          <p:cNvPr id="174" name="Google Shape;174;p3"/>
          <p:cNvGrpSpPr/>
          <p:nvPr/>
        </p:nvGrpSpPr>
        <p:grpSpPr>
          <a:xfrm>
            <a:off x="192136" y="4477339"/>
            <a:ext cx="1885950" cy="1645682"/>
            <a:chOff x="5473286" y="2811216"/>
            <a:chExt cx="1885950" cy="1645682"/>
          </a:xfrm>
        </p:grpSpPr>
        <p:sp>
          <p:nvSpPr>
            <p:cNvPr id="175" name="Google Shape;175;p3"/>
            <p:cNvSpPr txBox="1"/>
            <p:nvPr/>
          </p:nvSpPr>
          <p:spPr>
            <a:xfrm>
              <a:off x="5861090" y="4087566"/>
              <a:ext cx="11103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x1454</a:t>
              </a:r>
              <a:endParaRPr/>
            </a:p>
          </p:txBody>
        </p:sp>
        <p:pic>
          <p:nvPicPr>
            <p:cNvPr id="176" name="Google Shape;176;p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473286" y="2811216"/>
              <a:ext cx="1885950" cy="1276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7" name="Google Shape;177;p3"/>
          <p:cNvGrpSpPr/>
          <p:nvPr/>
        </p:nvGrpSpPr>
        <p:grpSpPr>
          <a:xfrm>
            <a:off x="2393915" y="1914682"/>
            <a:ext cx="1485900" cy="1302782"/>
            <a:chOff x="2334258" y="1000784"/>
            <a:chExt cx="1485900" cy="1302782"/>
          </a:xfrm>
        </p:grpSpPr>
        <p:pic>
          <p:nvPicPr>
            <p:cNvPr id="178" name="Google Shape;178;p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334258" y="1000784"/>
              <a:ext cx="1485900" cy="933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" name="Google Shape;179;p3"/>
            <p:cNvSpPr txBox="1"/>
            <p:nvPr/>
          </p:nvSpPr>
          <p:spPr>
            <a:xfrm>
              <a:off x="2522036" y="1934234"/>
              <a:ext cx="11103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x1116</a:t>
              </a:r>
              <a:endParaRPr/>
            </a:p>
          </p:txBody>
        </p:sp>
      </p:grpSp>
      <p:grpSp>
        <p:nvGrpSpPr>
          <p:cNvPr id="180" name="Google Shape;180;p3"/>
          <p:cNvGrpSpPr/>
          <p:nvPr/>
        </p:nvGrpSpPr>
        <p:grpSpPr>
          <a:xfrm>
            <a:off x="2393915" y="4458289"/>
            <a:ext cx="1524000" cy="1649882"/>
            <a:chOff x="2334258" y="2303566"/>
            <a:chExt cx="1524000" cy="1649882"/>
          </a:xfrm>
        </p:grpSpPr>
        <p:pic>
          <p:nvPicPr>
            <p:cNvPr id="181" name="Google Shape;181;p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334258" y="2303566"/>
              <a:ext cx="1524000" cy="129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Google Shape;182;p3"/>
            <p:cNvSpPr txBox="1"/>
            <p:nvPr/>
          </p:nvSpPr>
          <p:spPr>
            <a:xfrm>
              <a:off x="2709815" y="3584116"/>
              <a:ext cx="11103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x1075</a:t>
              </a:r>
              <a:endParaRPr/>
            </a:p>
          </p:txBody>
        </p:sp>
      </p:grpSp>
      <p:grpSp>
        <p:nvGrpSpPr>
          <p:cNvPr id="183" name="Google Shape;183;p3"/>
          <p:cNvGrpSpPr/>
          <p:nvPr/>
        </p:nvGrpSpPr>
        <p:grpSpPr>
          <a:xfrm>
            <a:off x="2384749" y="3194177"/>
            <a:ext cx="1343025" cy="1321832"/>
            <a:chOff x="3632379" y="5064182"/>
            <a:chExt cx="1343025" cy="1321832"/>
          </a:xfrm>
        </p:grpSpPr>
        <p:pic>
          <p:nvPicPr>
            <p:cNvPr id="184" name="Google Shape;184;p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632379" y="5064182"/>
              <a:ext cx="1343025" cy="952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" name="Google Shape;185;p3"/>
            <p:cNvSpPr txBox="1"/>
            <p:nvPr/>
          </p:nvSpPr>
          <p:spPr>
            <a:xfrm>
              <a:off x="3748719" y="6016682"/>
              <a:ext cx="11103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x1123</a:t>
              </a:r>
              <a:endParaRPr/>
            </a:p>
          </p:txBody>
        </p:sp>
      </p:grpSp>
      <p:sp>
        <p:nvSpPr>
          <p:cNvPr id="186" name="Google Shape;186;p3"/>
          <p:cNvSpPr txBox="1"/>
          <p:nvPr/>
        </p:nvSpPr>
        <p:spPr>
          <a:xfrm>
            <a:off x="752278" y="1350556"/>
            <a:ext cx="278496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Aminopyridine like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7" name="Google Shape;187;p3"/>
          <p:cNvGrpSpPr/>
          <p:nvPr/>
        </p:nvGrpSpPr>
        <p:grpSpPr>
          <a:xfrm>
            <a:off x="6403388" y="4106517"/>
            <a:ext cx="1943100" cy="2222166"/>
            <a:chOff x="3073325" y="4210552"/>
            <a:chExt cx="1943100" cy="2222166"/>
          </a:xfrm>
        </p:grpSpPr>
        <p:pic>
          <p:nvPicPr>
            <p:cNvPr id="188" name="Google Shape;188;p3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3073325" y="4210552"/>
              <a:ext cx="1943100" cy="1866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" name="Google Shape;189;p3"/>
            <p:cNvSpPr txBox="1"/>
            <p:nvPr/>
          </p:nvSpPr>
          <p:spPr>
            <a:xfrm>
              <a:off x="3393760" y="6063386"/>
              <a:ext cx="11103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x0394</a:t>
              </a:r>
              <a:endParaRPr/>
            </a:p>
          </p:txBody>
        </p:sp>
      </p:grpSp>
      <p:grpSp>
        <p:nvGrpSpPr>
          <p:cNvPr id="190" name="Google Shape;190;p3"/>
          <p:cNvGrpSpPr/>
          <p:nvPr/>
        </p:nvGrpSpPr>
        <p:grpSpPr>
          <a:xfrm>
            <a:off x="8471598" y="1428322"/>
            <a:ext cx="1524000" cy="2843053"/>
            <a:chOff x="5457926" y="1231227"/>
            <a:chExt cx="1524000" cy="2843053"/>
          </a:xfrm>
        </p:grpSpPr>
        <p:pic>
          <p:nvPicPr>
            <p:cNvPr id="191" name="Google Shape;191;p3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5457926" y="1231227"/>
              <a:ext cx="1524000" cy="2400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" name="Google Shape;192;p3"/>
            <p:cNvSpPr txBox="1"/>
            <p:nvPr/>
          </p:nvSpPr>
          <p:spPr>
            <a:xfrm>
              <a:off x="5581169" y="3704948"/>
              <a:ext cx="11103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x0404</a:t>
              </a:r>
              <a:endParaRPr/>
            </a:p>
          </p:txBody>
        </p:sp>
      </p:grpSp>
      <p:grpSp>
        <p:nvGrpSpPr>
          <p:cNvPr id="193" name="Google Shape;193;p3"/>
          <p:cNvGrpSpPr/>
          <p:nvPr/>
        </p:nvGrpSpPr>
        <p:grpSpPr>
          <a:xfrm>
            <a:off x="6759253" y="1344804"/>
            <a:ext cx="1371600" cy="2881153"/>
            <a:chOff x="3359075" y="1193127"/>
            <a:chExt cx="1371600" cy="2881153"/>
          </a:xfrm>
        </p:grpSpPr>
        <p:pic>
          <p:nvPicPr>
            <p:cNvPr id="194" name="Google Shape;194;p3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3359075" y="1193127"/>
              <a:ext cx="1371600" cy="2438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" name="Google Shape;195;p3"/>
            <p:cNvSpPr txBox="1"/>
            <p:nvPr/>
          </p:nvSpPr>
          <p:spPr>
            <a:xfrm>
              <a:off x="3490130" y="3704948"/>
              <a:ext cx="11103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x0477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6" name="Google Shape;196;p3"/>
          <p:cNvGrpSpPr/>
          <p:nvPr/>
        </p:nvGrpSpPr>
        <p:grpSpPr>
          <a:xfrm>
            <a:off x="8184131" y="4439892"/>
            <a:ext cx="1905000" cy="1888791"/>
            <a:chOff x="5222337" y="4543927"/>
            <a:chExt cx="1905000" cy="1888791"/>
          </a:xfrm>
        </p:grpSpPr>
        <p:pic>
          <p:nvPicPr>
            <p:cNvPr id="197" name="Google Shape;197;p3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5222337" y="4543927"/>
              <a:ext cx="1905000" cy="1533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" name="Google Shape;198;p3"/>
            <p:cNvSpPr txBox="1"/>
            <p:nvPr/>
          </p:nvSpPr>
          <p:spPr>
            <a:xfrm>
              <a:off x="5619665" y="6063386"/>
              <a:ext cx="11103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x1372</a:t>
              </a:r>
              <a:endParaRPr/>
            </a:p>
          </p:txBody>
        </p:sp>
      </p:grpSp>
      <p:grpSp>
        <p:nvGrpSpPr>
          <p:cNvPr id="199" name="Google Shape;199;p3"/>
          <p:cNvGrpSpPr/>
          <p:nvPr/>
        </p:nvGrpSpPr>
        <p:grpSpPr>
          <a:xfrm>
            <a:off x="4994126" y="2240154"/>
            <a:ext cx="1504950" cy="1985803"/>
            <a:chOff x="1064003" y="2088477"/>
            <a:chExt cx="1504950" cy="1985803"/>
          </a:xfrm>
        </p:grpSpPr>
        <p:pic>
          <p:nvPicPr>
            <p:cNvPr id="200" name="Google Shape;200;p3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064003" y="2088477"/>
              <a:ext cx="1504950" cy="1543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1" name="Google Shape;201;p3"/>
            <p:cNvSpPr txBox="1"/>
            <p:nvPr/>
          </p:nvSpPr>
          <p:spPr>
            <a:xfrm>
              <a:off x="1238665" y="3704948"/>
              <a:ext cx="11103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x1445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2" name="Google Shape;202;p3"/>
          <p:cNvGrpSpPr/>
          <p:nvPr/>
        </p:nvGrpSpPr>
        <p:grpSpPr>
          <a:xfrm>
            <a:off x="4994126" y="4416301"/>
            <a:ext cx="1219200" cy="1912382"/>
            <a:chOff x="962126" y="4534402"/>
            <a:chExt cx="1219200" cy="1912382"/>
          </a:xfrm>
        </p:grpSpPr>
        <p:pic>
          <p:nvPicPr>
            <p:cNvPr id="203" name="Google Shape;203;p3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962126" y="4534402"/>
              <a:ext cx="1219200" cy="1543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" name="Google Shape;204;p3"/>
            <p:cNvSpPr txBox="1"/>
            <p:nvPr/>
          </p:nvSpPr>
          <p:spPr>
            <a:xfrm>
              <a:off x="1016554" y="6077452"/>
              <a:ext cx="11103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x1076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5" name="Google Shape;205;p3"/>
          <p:cNvSpPr/>
          <p:nvPr/>
        </p:nvSpPr>
        <p:spPr>
          <a:xfrm>
            <a:off x="4902015" y="1300611"/>
            <a:ext cx="5187116" cy="511923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3"/>
          <p:cNvSpPr txBox="1"/>
          <p:nvPr/>
        </p:nvSpPr>
        <p:spPr>
          <a:xfrm>
            <a:off x="5474225" y="1350556"/>
            <a:ext cx="119149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Amides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"/>
          <p:cNvSpPr txBox="1"/>
          <p:nvPr/>
        </p:nvSpPr>
        <p:spPr>
          <a:xfrm>
            <a:off x="962126" y="151237"/>
            <a:ext cx="10515600" cy="687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sites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3" name="Google Shape;213;p4"/>
          <p:cNvGrpSpPr/>
          <p:nvPr/>
        </p:nvGrpSpPr>
        <p:grpSpPr>
          <a:xfrm>
            <a:off x="546554" y="941091"/>
            <a:ext cx="1314450" cy="3223309"/>
            <a:chOff x="524302" y="1019493"/>
            <a:chExt cx="1314450" cy="3223309"/>
          </a:xfrm>
        </p:grpSpPr>
        <p:sp>
          <p:nvSpPr>
            <p:cNvPr id="214" name="Google Shape;214;p4"/>
            <p:cNvSpPr txBox="1"/>
            <p:nvPr/>
          </p:nvSpPr>
          <p:spPr>
            <a:xfrm>
              <a:off x="626355" y="3873470"/>
              <a:ext cx="11103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x0300</a:t>
              </a:r>
              <a:endParaRPr/>
            </a:p>
          </p:txBody>
        </p:sp>
        <p:pic>
          <p:nvPicPr>
            <p:cNvPr id="215" name="Google Shape;215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24302" y="1019493"/>
              <a:ext cx="1314450" cy="2857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6" name="Google Shape;216;p4"/>
          <p:cNvGrpSpPr/>
          <p:nvPr/>
        </p:nvGrpSpPr>
        <p:grpSpPr>
          <a:xfrm>
            <a:off x="2201732" y="1215427"/>
            <a:ext cx="1571625" cy="2948973"/>
            <a:chOff x="2635152" y="1575135"/>
            <a:chExt cx="1571625" cy="2948973"/>
          </a:xfrm>
        </p:grpSpPr>
        <p:pic>
          <p:nvPicPr>
            <p:cNvPr id="217" name="Google Shape;217;p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35152" y="1575135"/>
              <a:ext cx="1571625" cy="2524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" name="Google Shape;218;p4"/>
            <p:cNvSpPr txBox="1"/>
            <p:nvPr/>
          </p:nvSpPr>
          <p:spPr>
            <a:xfrm>
              <a:off x="2635152" y="4154776"/>
              <a:ext cx="11103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x0316</a:t>
              </a:r>
              <a:endParaRPr/>
            </a:p>
          </p:txBody>
        </p:sp>
      </p:grpSp>
      <p:grpSp>
        <p:nvGrpSpPr>
          <p:cNvPr id="219" name="Google Shape;219;p4"/>
          <p:cNvGrpSpPr/>
          <p:nvPr/>
        </p:nvGrpSpPr>
        <p:grpSpPr>
          <a:xfrm>
            <a:off x="3857331" y="2223443"/>
            <a:ext cx="1800225" cy="1940957"/>
            <a:chOff x="5062961" y="1676718"/>
            <a:chExt cx="1800225" cy="1940957"/>
          </a:xfrm>
        </p:grpSpPr>
        <p:pic>
          <p:nvPicPr>
            <p:cNvPr id="220" name="Google Shape;220;p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62961" y="1676718"/>
              <a:ext cx="1800225" cy="1543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" name="Google Shape;221;p4"/>
            <p:cNvSpPr txBox="1"/>
            <p:nvPr/>
          </p:nvSpPr>
          <p:spPr>
            <a:xfrm>
              <a:off x="5548315" y="3248343"/>
              <a:ext cx="11103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x0317</a:t>
              </a:r>
              <a:endParaRPr/>
            </a:p>
          </p:txBody>
        </p:sp>
      </p:grpSp>
      <p:grpSp>
        <p:nvGrpSpPr>
          <p:cNvPr id="222" name="Google Shape;222;p4"/>
          <p:cNvGrpSpPr/>
          <p:nvPr/>
        </p:nvGrpSpPr>
        <p:grpSpPr>
          <a:xfrm>
            <a:off x="6255038" y="2309168"/>
            <a:ext cx="1110343" cy="1824551"/>
            <a:chOff x="7686757" y="1762443"/>
            <a:chExt cx="1110343" cy="1824551"/>
          </a:xfrm>
        </p:grpSpPr>
        <p:pic>
          <p:nvPicPr>
            <p:cNvPr id="223" name="Google Shape;223;p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689478" y="1762443"/>
              <a:ext cx="1104900" cy="137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" name="Google Shape;224;p4"/>
            <p:cNvSpPr txBox="1"/>
            <p:nvPr/>
          </p:nvSpPr>
          <p:spPr>
            <a:xfrm>
              <a:off x="7686757" y="3217662"/>
              <a:ext cx="11103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x1131</a:t>
              </a:r>
              <a:endParaRPr/>
            </a:p>
          </p:txBody>
        </p:sp>
      </p:grpSp>
      <p:grpSp>
        <p:nvGrpSpPr>
          <p:cNvPr id="225" name="Google Shape;225;p4"/>
          <p:cNvGrpSpPr/>
          <p:nvPr/>
        </p:nvGrpSpPr>
        <p:grpSpPr>
          <a:xfrm>
            <a:off x="7706109" y="2194868"/>
            <a:ext cx="1952625" cy="1938851"/>
            <a:chOff x="9620671" y="1648143"/>
            <a:chExt cx="1952625" cy="1938851"/>
          </a:xfrm>
        </p:grpSpPr>
        <p:pic>
          <p:nvPicPr>
            <p:cNvPr id="226" name="Google Shape;226;p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620671" y="1648143"/>
              <a:ext cx="1952625" cy="1600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7" name="Google Shape;227;p4"/>
            <p:cNvSpPr txBox="1"/>
            <p:nvPr/>
          </p:nvSpPr>
          <p:spPr>
            <a:xfrm>
              <a:off x="10206200" y="3217662"/>
              <a:ext cx="11103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x1091</a:t>
              </a:r>
              <a:endParaRPr/>
            </a:p>
          </p:txBody>
        </p:sp>
      </p:grpSp>
      <p:grpSp>
        <p:nvGrpSpPr>
          <p:cNvPr id="228" name="Google Shape;228;p4"/>
          <p:cNvGrpSpPr/>
          <p:nvPr/>
        </p:nvGrpSpPr>
        <p:grpSpPr>
          <a:xfrm>
            <a:off x="9999463" y="2194868"/>
            <a:ext cx="1600200" cy="1910276"/>
            <a:chOff x="8650995" y="2277010"/>
            <a:chExt cx="1600200" cy="1910276"/>
          </a:xfrm>
        </p:grpSpPr>
        <p:pic>
          <p:nvPicPr>
            <p:cNvPr id="229" name="Google Shape;229;p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650995" y="2277010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4"/>
            <p:cNvSpPr txBox="1"/>
            <p:nvPr/>
          </p:nvSpPr>
          <p:spPr>
            <a:xfrm>
              <a:off x="9090632" y="3817954"/>
              <a:ext cx="11103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x0314</a:t>
              </a:r>
              <a:endParaRPr/>
            </a:p>
          </p:txBody>
        </p:sp>
      </p:grpSp>
      <p:sp>
        <p:nvSpPr>
          <p:cNvPr id="231" name="Google Shape;231;p4"/>
          <p:cNvSpPr txBox="1"/>
          <p:nvPr/>
        </p:nvSpPr>
        <p:spPr>
          <a:xfrm>
            <a:off x="3929765" y="1092441"/>
            <a:ext cx="609771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Oxyanion hole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4"/>
          <p:cNvSpPr/>
          <p:nvPr/>
        </p:nvSpPr>
        <p:spPr>
          <a:xfrm>
            <a:off x="172588" y="941091"/>
            <a:ext cx="11846823" cy="322330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2E7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4"/>
          <p:cNvSpPr/>
          <p:nvPr/>
        </p:nvSpPr>
        <p:spPr>
          <a:xfrm>
            <a:off x="200861" y="4376891"/>
            <a:ext cx="4485388" cy="237722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5481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p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46554" y="4399280"/>
            <a:ext cx="1104900" cy="19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201732" y="4438736"/>
            <a:ext cx="971550" cy="17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"/>
          <p:cNvSpPr txBox="1"/>
          <p:nvPr/>
        </p:nvSpPr>
        <p:spPr>
          <a:xfrm>
            <a:off x="648606" y="6334707"/>
            <a:ext cx="11103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x1182</a:t>
            </a:r>
            <a:endParaRPr/>
          </a:p>
        </p:txBody>
      </p:sp>
      <p:sp>
        <p:nvSpPr>
          <p:cNvPr id="237" name="Google Shape;237;p4"/>
          <p:cNvSpPr txBox="1"/>
          <p:nvPr/>
        </p:nvSpPr>
        <p:spPr>
          <a:xfrm>
            <a:off x="2062939" y="6334707"/>
            <a:ext cx="11103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x0281</a:t>
            </a:r>
            <a:endParaRPr/>
          </a:p>
        </p:txBody>
      </p:sp>
      <p:sp>
        <p:nvSpPr>
          <p:cNvPr id="238" name="Google Shape;238;p4"/>
          <p:cNvSpPr txBox="1"/>
          <p:nvPr/>
        </p:nvSpPr>
        <p:spPr>
          <a:xfrm>
            <a:off x="3251938" y="4549841"/>
            <a:ext cx="135565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Phosphate groove – ribose site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c57cbf67b2_2_0"/>
          <p:cNvSpPr txBox="1"/>
          <p:nvPr/>
        </p:nvSpPr>
        <p:spPr>
          <a:xfrm>
            <a:off x="962126" y="151237"/>
            <a:ext cx="105156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Potential protac starting points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2c57cbf67b2_2_0"/>
          <p:cNvSpPr/>
          <p:nvPr/>
        </p:nvSpPr>
        <p:spPr>
          <a:xfrm>
            <a:off x="808600" y="913952"/>
            <a:ext cx="10841400" cy="3000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5481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2c57cbf67b2_2_0"/>
          <p:cNvSpPr txBox="1"/>
          <p:nvPr/>
        </p:nvSpPr>
        <p:spPr>
          <a:xfrm>
            <a:off x="1241202" y="3397057"/>
            <a:ext cx="111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x0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436</a:t>
            </a:r>
            <a:endParaRPr/>
          </a:p>
        </p:txBody>
      </p:sp>
      <p:pic>
        <p:nvPicPr>
          <p:cNvPr id="247" name="Google Shape;247;g2c57cbf67b2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1488" y="1249163"/>
            <a:ext cx="1609725" cy="20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2c57cbf67b2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0853" y="1130100"/>
            <a:ext cx="2286000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2c57cbf67b2_2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6494" y="1330125"/>
            <a:ext cx="2247900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2c57cbf67b2_2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64034" y="1215825"/>
            <a:ext cx="192405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2c57cbf67b2_2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897725" y="1206300"/>
            <a:ext cx="1638300" cy="21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2c57cbf67b2_2_0"/>
          <p:cNvSpPr txBox="1"/>
          <p:nvPr/>
        </p:nvSpPr>
        <p:spPr>
          <a:xfrm>
            <a:off x="3398689" y="3397057"/>
            <a:ext cx="111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x0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441</a:t>
            </a:r>
            <a:endParaRPr/>
          </a:p>
        </p:txBody>
      </p:sp>
      <p:sp>
        <p:nvSpPr>
          <p:cNvPr id="253" name="Google Shape;253;g2c57cbf67b2_2_0"/>
          <p:cNvSpPr txBox="1"/>
          <p:nvPr/>
        </p:nvSpPr>
        <p:spPr>
          <a:xfrm>
            <a:off x="5875289" y="3397057"/>
            <a:ext cx="111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x0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543</a:t>
            </a:r>
            <a:endParaRPr/>
          </a:p>
        </p:txBody>
      </p:sp>
      <p:sp>
        <p:nvSpPr>
          <p:cNvPr id="254" name="Google Shape;254;g2c57cbf67b2_2_0"/>
          <p:cNvSpPr txBox="1"/>
          <p:nvPr/>
        </p:nvSpPr>
        <p:spPr>
          <a:xfrm>
            <a:off x="8170889" y="3397057"/>
            <a:ext cx="111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x0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585</a:t>
            </a:r>
            <a:endParaRPr/>
          </a:p>
        </p:txBody>
      </p:sp>
      <p:sp>
        <p:nvSpPr>
          <p:cNvPr id="255" name="Google Shape;255;g2c57cbf67b2_2_0"/>
          <p:cNvSpPr txBox="1"/>
          <p:nvPr/>
        </p:nvSpPr>
        <p:spPr>
          <a:xfrm>
            <a:off x="10161714" y="3397057"/>
            <a:ext cx="111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x0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760</a:t>
            </a:r>
            <a:endParaRPr/>
          </a:p>
        </p:txBody>
      </p:sp>
      <p:pic>
        <p:nvPicPr>
          <p:cNvPr id="256" name="Google Shape;256;g2c57cbf67b2_2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9075" y="3989675"/>
            <a:ext cx="5026221" cy="278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c57cbf67b2_2_51"/>
          <p:cNvSpPr txBox="1"/>
          <p:nvPr/>
        </p:nvSpPr>
        <p:spPr>
          <a:xfrm>
            <a:off x="962126" y="151237"/>
            <a:ext cx="105156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Potential merges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g2c57cbf67b2_2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350" y="2027400"/>
            <a:ext cx="4714675" cy="28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2c57cbf67b2_2_51"/>
          <p:cNvSpPr txBox="1"/>
          <p:nvPr/>
        </p:nvSpPr>
        <p:spPr>
          <a:xfrm>
            <a:off x="386350" y="1202025"/>
            <a:ext cx="7525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x1402 (adenine site) + x0316 (oxyanion hole)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g2c57cbf67b2_2_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0976" y="4830600"/>
            <a:ext cx="3400425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2c57cbf67b2_2_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0538" y="5040375"/>
            <a:ext cx="4381500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g2c57cbf67b2_2_51"/>
          <p:cNvSpPr/>
          <p:nvPr/>
        </p:nvSpPr>
        <p:spPr>
          <a:xfrm rot="-5400000">
            <a:off x="5441188" y="2977700"/>
            <a:ext cx="828300" cy="757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g2c57cbf67b2_2_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9351" y="1998713"/>
            <a:ext cx="4660228" cy="28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2c57cbf67b2_2_51"/>
          <p:cNvSpPr txBox="1"/>
          <p:nvPr/>
        </p:nvSpPr>
        <p:spPr>
          <a:xfrm>
            <a:off x="10004875" y="4871050"/>
            <a:ext cx="16983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CHIKVMac-DLS-DF001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c57cbf67b2_2_65"/>
          <p:cNvSpPr txBox="1"/>
          <p:nvPr/>
        </p:nvSpPr>
        <p:spPr>
          <a:xfrm>
            <a:off x="962126" y="151237"/>
            <a:ext cx="105156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Potential merges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g2c57cbf67b2_2_65"/>
          <p:cNvSpPr txBox="1"/>
          <p:nvPr/>
        </p:nvSpPr>
        <p:spPr>
          <a:xfrm>
            <a:off x="386350" y="1202025"/>
            <a:ext cx="7525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x1402 (adenine site) + x0317 (oxyanion hole)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2c57cbf67b2_2_65"/>
          <p:cNvSpPr/>
          <p:nvPr/>
        </p:nvSpPr>
        <p:spPr>
          <a:xfrm rot="-5400000">
            <a:off x="5441188" y="2977700"/>
            <a:ext cx="828300" cy="757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8" name="Google Shape;278;g2c57cbf67b2_2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00" y="2181426"/>
            <a:ext cx="4928950" cy="242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2c57cbf67b2_2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6500" y="2181425"/>
            <a:ext cx="4755001" cy="251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2c57cbf67b2_2_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075" y="4830726"/>
            <a:ext cx="3438525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2c57cbf67b2_2_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3050" y="4780201"/>
            <a:ext cx="2993188" cy="185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2c57cbf67b2_2_65"/>
          <p:cNvSpPr txBox="1"/>
          <p:nvPr/>
        </p:nvSpPr>
        <p:spPr>
          <a:xfrm>
            <a:off x="10004875" y="4871050"/>
            <a:ext cx="16983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CHIKVMac-DLS-DF002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c57cbf67b2_2_80"/>
          <p:cNvSpPr txBox="1"/>
          <p:nvPr/>
        </p:nvSpPr>
        <p:spPr>
          <a:xfrm>
            <a:off x="962126" y="151237"/>
            <a:ext cx="105156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Potential merges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2c57cbf67b2_2_80"/>
          <p:cNvSpPr txBox="1"/>
          <p:nvPr/>
        </p:nvSpPr>
        <p:spPr>
          <a:xfrm>
            <a:off x="386350" y="1202025"/>
            <a:ext cx="7525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x1406 (adenine site) + x0316 (oxyanion hole)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g2c57cbf67b2_2_80"/>
          <p:cNvSpPr/>
          <p:nvPr/>
        </p:nvSpPr>
        <p:spPr>
          <a:xfrm rot="-5400000">
            <a:off x="5441188" y="2977700"/>
            <a:ext cx="828300" cy="757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" name="Google Shape;291;g2c57cbf67b2_2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350" y="4793138"/>
            <a:ext cx="432435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2c57cbf67b2_2_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6588" y="2027563"/>
            <a:ext cx="4898318" cy="265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2c57cbf67b2_2_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1238" y="4895288"/>
            <a:ext cx="3629025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2c57cbf67b2_2_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300" y="2238325"/>
            <a:ext cx="5171788" cy="2381348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2c57cbf67b2_2_80"/>
          <p:cNvSpPr txBox="1"/>
          <p:nvPr/>
        </p:nvSpPr>
        <p:spPr>
          <a:xfrm>
            <a:off x="10004875" y="4642450"/>
            <a:ext cx="16983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CHIKVMac-DLS-DF003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416</Words>
  <Application>Microsoft Office PowerPoint</Application>
  <PresentationFormat>Widescreen</PresentationFormat>
  <Paragraphs>123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Arial</vt:lpstr>
      <vt:lpstr>Helvetica Neue Light</vt:lpstr>
      <vt:lpstr>Custom Design</vt:lpstr>
      <vt:lpstr>Office Theme</vt:lpstr>
      <vt:lpstr>CHIKV Macrodomain  fragment screen</vt:lpstr>
      <vt:lpstr>Crystallographic fragment screen – progress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CHIKV Macrodomain  fragment screen</dc:title>
  <dc:creator>Hadia Almahli</dc:creator>
  <cp:lastModifiedBy>Hadia Almahli</cp:lastModifiedBy>
  <cp:revision>1</cp:revision>
  <dcterms:created xsi:type="dcterms:W3CDTF">2022-06-30T10:48:09Z</dcterms:created>
  <dcterms:modified xsi:type="dcterms:W3CDTF">2024-04-08T08:26:39Z</dcterms:modified>
</cp:coreProperties>
</file>